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0130" autoAdjust="0"/>
  </p:normalViewPr>
  <p:slideViewPr>
    <p:cSldViewPr snapToGrid="0">
      <p:cViewPr varScale="1">
        <p:scale>
          <a:sx n="50" d="100"/>
          <a:sy n="50" d="100"/>
        </p:scale>
        <p:origin x="14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B2319-6C8A-448C-B811-9ADEC981322D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F50BD-6549-456B-B20E-EC718C23C8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Figure 8.1: The integrin adhesion complex (IAC) at the plasma membrane, creating a direct link from ECM to intracellular components. </a:t>
            </a:r>
            <a:endParaRPr lang="nl-NL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  <a:p>
            <a:pPr indent="182880" algn="just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Created with BioRender.com.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>
                <a:latin typeface="Corbel" panose="020B0503020204020204" pitchFamily="34" charset="0"/>
              </a:rPr>
              <a:t>Figure 8.10: Matrix stiffness directs lineage specification of MSCs. A) scale of stiffnesses (E) exhibited by solid tissues. B) Light microscope images. C) Immunofluorescence images of lineage specific markers.</a:t>
            </a:r>
          </a:p>
          <a:p>
            <a:r>
              <a:rPr lang="en-US" sz="1000" dirty="0">
                <a:latin typeface="Corbel" panose="020B0503020204020204" pitchFamily="34" charset="0"/>
              </a:rPr>
              <a:t>From Matrix elasticity directs stem cell lineage specification, Engler, A. J. et al., 2006Cell, 126(4), pp. 677–89. </a:t>
            </a:r>
          </a:p>
          <a:p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20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8.11:</a:t>
            </a:r>
            <a:r>
              <a:rPr lang="en-US" sz="18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﻿ 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Mechanical coupling of extra cellular matrix (ECM) to the nucleus, leads to translocation of YAP from the cytoplasm to the nucleus on stiff substrates.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Force triggers YAP nuclear entry by mechanically regulating transport across nuclear pores,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Elosegui-Artola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et al. Cell (in press), 2017).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49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8.12: Scanning electron microscopy image examples of surface topographies. A) Surface roughness. B) Grooves. C) High throughput topography platforms.</a:t>
            </a:r>
          </a:p>
          <a:p>
            <a:r>
              <a:rPr lang="en-US" dirty="0"/>
              <a:t>A from Jaggy, M. et al. Hierarchical Micro-Nano Surface Topography Promotes Long-Term Maintenance of Undifferentiated Mouse Embryonic Stem Cells. Nano Lett. 15, 7146–7154 (2015). B from Pan, F. et al. Topographic effect on human induced pluripotent stem cells differentiation towards neuronal lineage. Biomaterials 34, 8131–8139 (2013). C from Hulshof, F. F. B. et al. </a:t>
            </a:r>
            <a:r>
              <a:rPr lang="en-US" dirty="0" err="1"/>
              <a:t>NanoTopoChip</a:t>
            </a:r>
            <a:r>
              <a:rPr lang="en-US" dirty="0"/>
              <a:t>: High-throughput </a:t>
            </a:r>
            <a:r>
              <a:rPr lang="en-US" dirty="0" err="1"/>
              <a:t>nanotopographical</a:t>
            </a:r>
            <a:r>
              <a:rPr lang="en-US" dirty="0"/>
              <a:t> cell instruction. Acta Biomater. 62, 188–198 (2017).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8.13: Scale of cellular components.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with BioRender.com.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90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8.14: Dorsal root ganglia cultured on microgrooved substrates. A) microgrooves. B) quantification of neurite length. C-D)  green – b-tubulin.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Microtopographical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cues promote peripheral nerve regeneration via transient mTORC2 activation, Thomson et al., Acta Biomater. 60, 220–231 (2017).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5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8.15: Nanopit topographies control MSCs self-renewal and differentiation through control of adhesion formation.</a:t>
            </a:r>
          </a:p>
          <a:p>
            <a:r>
              <a:rPr lang="en-US" dirty="0"/>
              <a:t>From Designing stem cell niches for differentiation and self-renewal, Donnelly, </a:t>
            </a:r>
            <a:r>
              <a:rPr lang="en-US" dirty="0" err="1"/>
              <a:t>Salmerón</a:t>
            </a:r>
            <a:r>
              <a:rPr lang="en-US" dirty="0"/>
              <a:t>-Sánchez and Dalby, J. R. Soc. Interface, 2018.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1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 algn="just"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8.16: Cell shape derived lineage commitment. A) Light microscopy images, lipid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sain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=red; alkaline phosphatase stain=blue. B) Percentage cell differentiation.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755" marR="71755" algn="just"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Cell shape, cytoskeletal tension, and RhoA regulate stem cell lineage commitment, McBeath et al., Dev. Cell 6, 483–95 (2004).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78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8.17: a) Schematic showing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ChemoTopoChip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layout with colors representing different chemistries. b-c) Example features. d-i) Immunofluorescence of </a:t>
            </a:r>
            <a:r>
              <a:rPr lang="en-US" sz="1800" b="1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hiMSCs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macrophages.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755" marR="71755"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Discovery of synergistic material-topography combinations to achieve immunomodulatory osteoinductive biomaterials using a novel in vitro screening method: The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ChemoTopoChip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Burroughs et al., Biomaterials 271, 120740 (2021).</a:t>
            </a:r>
            <a:endParaRPr lang="nl-NL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74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>
                <a:latin typeface="Corbel" panose="020B0503020204020204" pitchFamily="34" charset="0"/>
              </a:rPr>
              <a:t>Figure 8.2: Fibronectin fragment (FN7-10) coating of stainless-steel screws enhances cell adhesion (A-D) and osteogenic implant integration (E-G). </a:t>
            </a:r>
          </a:p>
          <a:p>
            <a:r>
              <a:rPr lang="en-US" sz="1000" dirty="0">
                <a:latin typeface="Corbel" panose="020B0503020204020204" pitchFamily="34" charset="0"/>
              </a:rPr>
              <a:t>From Simple Coating with Fibronectin Fragment Enhances Stainless Steel Screw Osseointegration in Healthy and Osteoporotic Rats, Agarwal, R. et al. Biomaterials 63, 137–145 (2015).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72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8.3: </a:t>
            </a:r>
            <a:r>
              <a:rPr lang="en-US" sz="18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﻿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Focal adhesions contain hundreds of proteins that function to link the extracellular matrix to the actin cytoskeletal machinery.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with BioRender.com.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Figure 8.4: Mechanotransduction leads to changes in gene expression and cell behavior.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with BioRender.com.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4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dirty="0">
                <a:latin typeface="Corbel" panose="020B0503020204020204" pitchFamily="34" charset="0"/>
              </a:rPr>
              <a:t>Figure 8.5: Surface chemistry controls fibronectin (FN) network assembly and cell adhesion, morphology, and signaling.</a:t>
            </a:r>
          </a:p>
          <a:p>
            <a:r>
              <a:rPr lang="en-US" sz="1000" dirty="0">
                <a:latin typeface="Corbel" panose="020B0503020204020204" pitchFamily="34" charset="0"/>
              </a:rPr>
              <a:t>From Controlled Assembly of Fibronectin Nanofibrils Triggered by Random Copolymer Chemistry, </a:t>
            </a:r>
            <a:r>
              <a:rPr lang="en-US" sz="1000" dirty="0" err="1">
                <a:latin typeface="Corbel" panose="020B0503020204020204" pitchFamily="34" charset="0"/>
              </a:rPr>
              <a:t>Mnatsakanyan</a:t>
            </a:r>
            <a:r>
              <a:rPr lang="en-US" sz="1000" dirty="0">
                <a:latin typeface="Corbel" panose="020B0503020204020204" pitchFamily="34" charset="0"/>
              </a:rPr>
              <a:t>, H. et al ACS Appl. Mater. Interfaces 7, 18125–18135 (2015).</a:t>
            </a:r>
          </a:p>
          <a:p>
            <a:endParaRPr lang="en-US" sz="1000" dirty="0">
              <a:latin typeface="Corbel" panose="020B0503020204020204" pitchFamily="34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3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8.6: Geometric cues direct differentiation of mesenchymal stem cells. A-D) Immunofluorescent images of F-actin (green), vinculin (red) and nuclei (blue), myosin IIa (yellow). E) Fluorescent heatmaps of myosin IIa contractility.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Geometric cues for directing the differentiation of mesenchymal stem cells, Kilian, K. a, Bugarija, B.,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Lahn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B. T. &amp;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Mrksich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Proc. Natl. Acad. Sci. U. S. A. 107, 4872–7 (2010).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8.7: Reversible stimulus-responsive materials containing c(RGDfK)-azobenzene. A-B) Structure of the c(RGDfK)-azobenzene, functionalized on PEG. C) UV–vis spectra.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Rapid Reversible Photoswitching of Integrin-Mediated Adhesion at the Single-Cell Level,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Kadem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L. F. et al. Adv. Mater. 28, 1799–1802 (2016).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0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8.8: Increasing substrate stiffness leads to increased cellular spreading in MSCs. a) Immunofluorescence images, green = actin. b) Quantification of cell area.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cell geometry on substrates of variable stiffness can tune the degree of osteogenesis in human mesenchymal stem cells, Lee et al. Mech. </a:t>
            </a:r>
            <a:r>
              <a:rPr lang="en-US" sz="18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Behav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Biomed. Mater. 38, 209–218 (2014).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9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8.9: </a:t>
            </a:r>
            <a:r>
              <a:rPr lang="en-US" sz="1800" b="1" dirty="0"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﻿</a:t>
            </a: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Biomechanical properties of various tissues in terms of stiffness (elastic modulus) in kilopascals (kPa).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Created with BioRender.com</a:t>
            </a:r>
            <a:endParaRPr lang="nl-N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AF50BD-6549-456B-B20E-EC718C23C8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3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26B456-60BF-4508-B793-CF9C061B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0043D11-C18D-4CA6-A1FE-4E5652C78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41EDC4E-03EC-4EB3-A021-51A7104E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BE580A-6198-48E6-A3FE-CCFB7D5CD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F38BB2-DB22-44BB-9439-C80C8B3D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8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82E92-A794-4457-AA18-D1818FE9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763CED1-4EAA-4997-A2CF-7782870C9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EE7DBB0-2487-4C63-940A-E0D942FB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CFFB74E-76F6-4332-9F33-19432A540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405AA2-C136-4072-835C-50D317EF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4DE0EF1-F6CD-4F73-B36F-F6F49298F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5C75684-EB13-4AFE-8319-5008386BE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9342E2-F4E0-46DB-BD2B-20B57A9A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D1D97F-5D64-469F-94A1-77E33C85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C6D4E2-CA9C-4A81-A172-A322645B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7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8671F-3AEF-4A60-A179-E9CDAD0D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BE5F6F-FC22-4B4D-9FC6-ED286563D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1B0218-C661-4DF5-BDE7-8158D658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5A7D93A-2259-4F26-B625-9810B43D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7A38E7-3218-4407-B51D-E971E84F4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14F96-43AA-4981-BB2F-77FD8658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2967CF-A692-4A6C-BB9E-820BBCE5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C768E13-096C-4F5F-82FD-B9748262B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5987A2-6663-4A9C-B7EA-063917B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A65BAD-C1E5-44BE-B0C7-1526E3B0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7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9EB4B-A4CA-466C-A9A9-CC743C53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2434415-AF33-48AE-A329-42346EEE5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3F226F2-683D-457F-9F21-CEED7CE1B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2A235B-7CC0-42F7-B35F-7C6019FF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0DD786E-4D95-4836-ACDA-5BB07A9E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C6476D-227A-4217-A0B7-34A351C4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2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44FE8-D279-4097-98F3-962B033C6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0A23FD-6E9D-42F1-B086-727CF8FC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5430220-4B26-4E45-AE27-405A70D8F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E32DC34-7E21-4D9A-BE35-E43EBDC2D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9073F44-9728-440B-8E9F-2324CF8BD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36248CB-BD28-42F7-A6D3-6B53307E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D684E25-7F67-4FBD-B7A2-32F754EA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EBE51F6-E01A-4EB3-91AE-E4345B48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6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81F75-B98A-46EE-8910-8F09A582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A6B32DD-3A3F-49C6-A809-D0BCA136D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3EEB86A-2B26-4935-B920-C36E683F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206BBA-F8CB-4640-9551-360DE864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1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05F7954-3EC9-4B16-AFA0-E49248DC3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861C840-DA9F-4D04-A713-07B45B32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B318D5-22FB-4E6B-87BF-C1E2456E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7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2188E-EE25-4D75-8F2C-03BA8A86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88A400-D056-4830-B109-D703B60D6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C70550D-F6B7-447E-AE6F-6D40E487C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21CA8E-E146-4CA8-B029-9C5582850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E3B5F2-CAF3-40BF-9CCC-374EF5BA4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6D76958-6279-4E90-8D38-5AA98A77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60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B2129D-3E30-4699-B37E-B99046A6B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3D066F7-FF66-4B40-8E0C-CE0425D3E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4C4B104-821D-42F3-A89D-A9DC55162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67B91EF-E912-4805-9FB0-F01177F2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195E892-020A-41B6-9B80-EDD7886D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5D135EC-27E1-4663-B165-DBAFBBDA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9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E09F73-925A-4234-AF82-BB2B086D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FAD25E-5F7B-433D-A6ED-F7BE393B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A29A85-535F-4BB0-8CC6-89F279952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4A3D-DD95-4607-A161-A3B779490FDE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C62D95F-80B5-4A96-8ED9-9044490CD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F2EB987-EBEE-48DA-B9FA-1EDF66D26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27AA1-B962-4B87-A3BE-ADCDAA083E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00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CAC90-2F28-40A0-A97C-592D3EBEF687}"/>
              </a:ext>
            </a:extLst>
          </p:cNvPr>
          <p:cNvSpPr txBox="1">
            <a:spLocks/>
          </p:cNvSpPr>
          <p:nvPr/>
        </p:nvSpPr>
        <p:spPr>
          <a:xfrm>
            <a:off x="722059" y="2241285"/>
            <a:ext cx="10747881" cy="11877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Corbel" panose="020B0503020204020204" pitchFamily="34" charset="0"/>
              </a:rPr>
              <a:t>Chapter 8 – Cell-Material Interactions</a:t>
            </a:r>
          </a:p>
        </p:txBody>
      </p:sp>
    </p:spTree>
    <p:extLst>
      <p:ext uri="{BB962C8B-B14F-4D97-AF65-F5344CB8AC3E}">
        <p14:creationId xmlns:p14="http://schemas.microsoft.com/office/powerpoint/2010/main" val="302389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E99844C3-CC76-4321-BF63-A9000BBFE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17" y="1393104"/>
            <a:ext cx="9521165" cy="4071791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519F47A-136E-4B30-A4DF-AC1739CE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51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684DBD6-AB92-490D-83A2-9C8C21A6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0" y="180100"/>
            <a:ext cx="11313240" cy="6497799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CFC3EE5-EBA3-4F5B-9D98-C496802F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805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5E700BD-94EA-405B-9CF8-CE4D14563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40" y="1259003"/>
            <a:ext cx="9582120" cy="4339993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EF8E736-1A81-4534-A248-A7A078F2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2808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070CC44C-66E7-4AE0-99C1-A7E8CE052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60" y="986783"/>
            <a:ext cx="7605079" cy="4884433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AEFC4B-6752-4B9E-8344-65A91E7D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49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6546182-98B5-4DD0-85CF-F2202C324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88" y="1355629"/>
            <a:ext cx="10091424" cy="4146742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B6B0289-4318-4B6F-9B06-F7F426CD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923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CC04E59-4753-4A81-977B-6D83A0B13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03" y="228593"/>
            <a:ext cx="8418593" cy="6400813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DEA38E7-0C15-4B64-9BE1-78B8E665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04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68624AD-A935-484F-8840-FEB3C750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0" y="853653"/>
            <a:ext cx="10447680" cy="5150694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C2B8906-61BD-49A5-8509-0331D42D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278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1B8A2DB-56F8-47C4-9B63-EB5A56084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13" y="314161"/>
            <a:ext cx="3639374" cy="6229678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3F0E77A-F9E3-4BF5-98F6-6B93A9B7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831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6BD2E20-E8D8-4140-970E-9E97777F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7" y="0"/>
            <a:ext cx="9167985" cy="6092685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3B68418-7467-48D7-B2EE-96648FD86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794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A064098-0A91-4893-9960-ECDBDF9A4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30" y="480054"/>
            <a:ext cx="5215139" cy="5897892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407A02C-2AB4-4033-8FAF-95A155EF7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894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8087B54-EC80-43B6-A71E-B44A0FFA4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13" y="536687"/>
            <a:ext cx="4096173" cy="5784626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91012CEC-C54C-4E72-81FF-D9723084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298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72D99EB-6020-4000-A70D-860E10B97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71" y="530346"/>
            <a:ext cx="8549657" cy="5797308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46AB314D-0EF3-452C-9597-4532C388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543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A71E8AD-E10F-4E20-BBC2-DD28609D7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75" y="1110991"/>
            <a:ext cx="8561849" cy="4636017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C311505-8263-4D01-A659-3DDCC94C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33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4A2388F-7D28-485B-BB56-D68CE3FF2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62" y="0"/>
            <a:ext cx="4862188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AB9ABB6A-6254-47A4-B3EE-B155E451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121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kleurrijk, instellen&#10;&#10;Automatisch gegenereerde beschrijving">
            <a:extLst>
              <a:ext uri="{FF2B5EF4-FFF2-40B4-BE49-F238E27FC236}">
                <a16:creationId xmlns:a16="http://schemas.microsoft.com/office/drawing/2014/main" id="{3B60382A-341F-450C-AC8D-24005A5E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22" y="1545492"/>
            <a:ext cx="9533356" cy="3767016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1997738-1476-4F2E-ACCB-F5C6F29DB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935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28C98E6-6C0B-4341-BA90-C59B856C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55" y="369061"/>
            <a:ext cx="5022689" cy="6119878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464E31C-F03A-4072-996F-447A33EC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206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B00862B-B89A-4E9D-886A-3E5A4DB7D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0" y="1381539"/>
            <a:ext cx="10292879" cy="4094921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309ABD5-1FB8-463A-8A5A-760D10C4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762086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1311</Words>
  <Application>Microsoft Office PowerPoint</Application>
  <PresentationFormat>Breedbeeld</PresentationFormat>
  <Paragraphs>69</Paragraphs>
  <Slides>18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Tahoma</vt:lpstr>
      <vt:lpstr>Times New Roman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2</cp:revision>
  <dcterms:created xsi:type="dcterms:W3CDTF">2022-05-17T09:40:36Z</dcterms:created>
  <dcterms:modified xsi:type="dcterms:W3CDTF">2022-05-17T12:13:41Z</dcterms:modified>
</cp:coreProperties>
</file>